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76" r:id="rId4"/>
    <p:sldId id="287" r:id="rId5"/>
    <p:sldId id="263" r:id="rId6"/>
    <p:sldId id="285" r:id="rId7"/>
    <p:sldId id="291" r:id="rId8"/>
    <p:sldId id="273" r:id="rId9"/>
    <p:sldId id="274" r:id="rId10"/>
    <p:sldId id="261" r:id="rId11"/>
    <p:sldId id="280" r:id="rId12"/>
    <p:sldId id="282" r:id="rId13"/>
    <p:sldId id="283" r:id="rId14"/>
    <p:sldId id="264" r:id="rId15"/>
    <p:sldId id="265" r:id="rId16"/>
    <p:sldId id="266" r:id="rId17"/>
    <p:sldId id="275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8000"/>
    <a:srgbClr val="7088E3"/>
    <a:srgbClr val="FF9933"/>
    <a:srgbClr val="FF6600"/>
    <a:srgbClr val="123B67"/>
    <a:srgbClr val="FF0000"/>
    <a:srgbClr val="C8D8F6"/>
    <a:srgbClr val="3F4A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Гиперпротекция</c:v>
                </c:pt>
                <c:pt idx="1">
                  <c:v>Гипопротекция</c:v>
                </c:pt>
                <c:pt idx="2">
                  <c:v>Потворствование</c:v>
                </c:pt>
                <c:pt idx="3">
                  <c:v>Игнорирование</c:v>
                </c:pt>
                <c:pt idx="4">
                  <c:v>Сверхобязательность</c:v>
                </c:pt>
                <c:pt idx="5">
                  <c:v>Необязательность</c:v>
                </c:pt>
                <c:pt idx="6">
                  <c:v>Доминирование</c:v>
                </c:pt>
                <c:pt idx="7">
                  <c:v>Несамостоятельность</c:v>
                </c:pt>
                <c:pt idx="8">
                  <c:v>Жестокость</c:v>
                </c:pt>
                <c:pt idx="9">
                  <c:v>Минимальность  санкций</c:v>
                </c:pt>
                <c:pt idx="10">
                  <c:v>Неустойчивость стиля  воспитания</c:v>
                </c:pt>
                <c:pt idx="11">
                  <c:v>Предпочтение  женских  качеств 42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4</c:v>
                </c:pt>
                <c:pt idx="2">
                  <c:v>13</c:v>
                </c:pt>
                <c:pt idx="3">
                  <c:v>25</c:v>
                </c:pt>
                <c:pt idx="4">
                  <c:v>29</c:v>
                </c:pt>
                <c:pt idx="5">
                  <c:v>13</c:v>
                </c:pt>
                <c:pt idx="6">
                  <c:v>7</c:v>
                </c:pt>
                <c:pt idx="7">
                  <c:v>33</c:v>
                </c:pt>
                <c:pt idx="8">
                  <c:v>29</c:v>
                </c:pt>
                <c:pt idx="9">
                  <c:v>33</c:v>
                </c:pt>
                <c:pt idx="10">
                  <c:v>17</c:v>
                </c:pt>
                <c:pt idx="11">
                  <c:v>42</c:v>
                </c:pt>
              </c:numCache>
            </c:numRef>
          </c:val>
        </c:ser>
        <c:gapWidth val="219"/>
        <c:axId val="113690880"/>
        <c:axId val="113697152"/>
      </c:barChart>
      <c:catAx>
        <c:axId val="113690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97152"/>
        <c:crosses val="autoZero"/>
        <c:auto val="1"/>
        <c:lblAlgn val="ctr"/>
        <c:lblOffset val="100"/>
      </c:catAx>
      <c:valAx>
        <c:axId val="113697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DB43-0A8D-448E-9115-C75C7A798BC6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B88F-726F-4CF3-9AFF-7506F9109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10" Type="http://schemas.openxmlformats.org/officeDocument/2006/relationships/image" Target="../media/image56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6" y="204952"/>
            <a:ext cx="7126014" cy="12859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№112»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3393" y="2018447"/>
            <a:ext cx="6952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ПО ПЕРВОМУ ЭТАПУ ИННОВАЦИОННОЙ ДЕЯТЕЛЬНОСТИ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ИННОВАЦИОННОГО ПРОЕКТА: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РАБОТЫ ЦЕНТРА РАЗВИТИЯ СЕМЬИ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СИСТЕМЕ САМООРГАНИЗУЮЩЕГОСЯ  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РОДИТЕЛЬСКОГО СООБЩЕСТВА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3171" y="5599047"/>
            <a:ext cx="465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проекта: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Свиридова Виктория Александровна, заведующий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ДС-112\Pictures\Центр развития семь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8963" cy="168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3237" y="204716"/>
            <a:ext cx="6747682" cy="1023583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4" name="Рисунок 3" descr="организ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513" y="1462169"/>
            <a:ext cx="3573590" cy="5040000"/>
          </a:xfrm>
          <a:prstGeom prst="rect">
            <a:avLst/>
          </a:prstGeom>
        </p:spPr>
      </p:pic>
      <p:pic>
        <p:nvPicPr>
          <p:cNvPr id="6" name="Рисунок 5" descr="программ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4513" y="1462169"/>
            <a:ext cx="3485710" cy="5040000"/>
          </a:xfrm>
          <a:prstGeom prst="rect">
            <a:avLst/>
          </a:prstGeom>
        </p:spPr>
      </p:pic>
      <p:pic>
        <p:nvPicPr>
          <p:cNvPr id="7" name="Рисунок 6" descr="программ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4513" y="1462169"/>
            <a:ext cx="3547612" cy="5040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513" y="1462169"/>
            <a:ext cx="356276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ограмм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4113" y="1462169"/>
            <a:ext cx="3569400" cy="5040000"/>
          </a:xfrm>
          <a:prstGeom prst="rect">
            <a:avLst/>
          </a:prstGeom>
        </p:spPr>
      </p:pic>
      <p:pic>
        <p:nvPicPr>
          <p:cNvPr id="10" name="Рисунок 9" descr="программа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4113" y="1462169"/>
            <a:ext cx="3581867" cy="5040000"/>
          </a:xfrm>
          <a:prstGeom prst="rect">
            <a:avLst/>
          </a:prstGeom>
        </p:spPr>
      </p:pic>
      <p:pic>
        <p:nvPicPr>
          <p:cNvPr id="11" name="Рисунок 10" descr="программа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4113" y="1462169"/>
            <a:ext cx="349938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3237" y="204716"/>
            <a:ext cx="6747682" cy="1023583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5" name="Рисунок 4" descr="организ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866" y="1382623"/>
            <a:ext cx="3573590" cy="5040000"/>
          </a:xfrm>
          <a:prstGeom prst="rect">
            <a:avLst/>
          </a:prstGeom>
        </p:spPr>
      </p:pic>
      <p:pic>
        <p:nvPicPr>
          <p:cNvPr id="6" name="Рисунок 5" descr="организация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866" y="1382623"/>
            <a:ext cx="3493692" cy="5040000"/>
          </a:xfrm>
          <a:prstGeom prst="rect">
            <a:avLst/>
          </a:prstGeom>
        </p:spPr>
      </p:pic>
      <p:pic>
        <p:nvPicPr>
          <p:cNvPr id="7" name="Рисунок 6" descr="организация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0866" y="1382623"/>
            <a:ext cx="3583893" cy="5040000"/>
          </a:xfrm>
          <a:prstGeom prst="rect">
            <a:avLst/>
          </a:prstGeom>
        </p:spPr>
      </p:pic>
      <p:pic>
        <p:nvPicPr>
          <p:cNvPr id="8" name="Рисунок 7" descr="организация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0866" y="1382623"/>
            <a:ext cx="3547612" cy="5040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0866" y="1382623"/>
            <a:ext cx="35627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рганизация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0466" y="1382623"/>
            <a:ext cx="3538655" cy="5040000"/>
          </a:xfrm>
          <a:prstGeom prst="rect">
            <a:avLst/>
          </a:prstGeom>
        </p:spPr>
      </p:pic>
      <p:pic>
        <p:nvPicPr>
          <p:cNvPr id="11" name="Рисунок 10" descr="организация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0466" y="1382623"/>
            <a:ext cx="3565660" cy="5040000"/>
          </a:xfrm>
          <a:prstGeom prst="rect">
            <a:avLst/>
          </a:prstGeom>
        </p:spPr>
      </p:pic>
      <p:pic>
        <p:nvPicPr>
          <p:cNvPr id="12" name="Рисунок 11" descr="организация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0466" y="1382623"/>
            <a:ext cx="3540019" cy="5040000"/>
          </a:xfrm>
          <a:prstGeom prst="rect">
            <a:avLst/>
          </a:prstGeom>
        </p:spPr>
      </p:pic>
      <p:pic>
        <p:nvPicPr>
          <p:cNvPr id="13" name="Рисунок 12" descr="организация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0466" y="1382623"/>
            <a:ext cx="35694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2294" y="232012"/>
            <a:ext cx="6747682" cy="65509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Сетевое взаимодействие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61" y="781334"/>
            <a:ext cx="6076666" cy="607666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353635" y="2988860"/>
            <a:ext cx="1787857" cy="1719618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 112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9989" y="1282889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234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2737455">
            <a:off x="5761632" y="1803779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199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6484962" y="3277737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8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Выселки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9058705">
            <a:off x="5832144" y="465843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Библиотека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Н.В. Гоголя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46813" y="523391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ФК «Импульс»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665740">
            <a:off x="2927445" y="463341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Музей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Е.Д. </a:t>
            </a:r>
            <a:r>
              <a:rPr lang="ru-RU" b="1" dirty="0" err="1" smtClean="0">
                <a:solidFill>
                  <a:schemeClr val="tx1"/>
                </a:solidFill>
              </a:rPr>
              <a:t>Фелицына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2313297" y="3227695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№11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Тимашевск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8891142">
            <a:off x="2902424" y="1837897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№11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Тимашевск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3237" y="395786"/>
            <a:ext cx="6747682" cy="65509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Форма сотрудничества</a:t>
            </a:r>
            <a:endParaRPr lang="ru-RU" sz="2800" dirty="0"/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gray">
          <a:xfrm>
            <a:off x="0" y="1501254"/>
            <a:ext cx="9155430" cy="50395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143000" y="1676400"/>
            <a:ext cx="2133600" cy="4210050"/>
            <a:chOff x="576" y="1056"/>
            <a:chExt cx="1344" cy="2652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Творческие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мастерские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23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>
                  <a:solidFill>
                    <a:srgbClr val="000000"/>
                  </a:solidFill>
                </a:rPr>
                <a:t>Вебинары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Семинары-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тренинги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3847531" y="1746913"/>
            <a:ext cx="2133600" cy="4210050"/>
            <a:chOff x="576" y="1056"/>
            <a:chExt cx="1344" cy="2652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>
                  <a:solidFill>
                    <a:srgbClr val="000000"/>
                  </a:solidFill>
                </a:rPr>
                <a:t>Коучинг-сессии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35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/>
              <a:r>
                <a:rPr lang="ru-RU" b="1" dirty="0" smtClean="0"/>
                <a:t>Методические и </a:t>
              </a:r>
            </a:p>
            <a:p>
              <a:pPr lvl="0" algn="ctr"/>
              <a:r>
                <a:rPr lang="ru-RU" b="1" dirty="0" smtClean="0"/>
                <a:t>творческие обмены</a:t>
              </a: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Педагогические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марафоны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661245" y="1708245"/>
            <a:ext cx="2133600" cy="4210050"/>
            <a:chOff x="576" y="1056"/>
            <a:chExt cx="1344" cy="2652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Фестивали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41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Педагогические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гостиные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/>
                <a:t>Онлайн</a:t>
              </a:r>
              <a:r>
                <a:rPr lang="ru-RU" b="1" dirty="0" smtClean="0"/>
                <a:t>-</a:t>
              </a:r>
            </a:p>
            <a:p>
              <a:pPr algn="ctr"/>
              <a:r>
                <a:rPr lang="ru-RU" b="1" dirty="0" smtClean="0"/>
                <a:t>анкетирование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5240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публикации по инновационной деятельности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90692" y="1057863"/>
            <a:ext cx="68737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В.А Свиридова «Интерактивные детско-взрослые объединения как форма повышения педагогической культуры родителей дошкольников». Газета «Панорама образования» №15(355) от 27.09.2019.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В. А. Свиридова «Интерактивные детско-взрослые объединения как форма повышения педагогической культуры родителей дошкольников».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Сборник материалов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Всероссийской научно-практической конференции «Актуальные проблемы реализации социального, профессионального и личностного ресурсов человека»,   2019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ДС-112\Documents\МИП КИП\ИТОГ МИП КИП 112\Публикация конференция.jpg"/>
          <p:cNvPicPr>
            <a:picLocks noChangeAspect="1" noChangeArrowheads="1"/>
          </p:cNvPicPr>
          <p:nvPr/>
        </p:nvPicPr>
        <p:blipFill>
          <a:blip r:embed="rId2" cstate="print"/>
          <a:srcRect l="56357"/>
          <a:stretch>
            <a:fillRect/>
          </a:stretch>
        </p:blipFill>
        <p:spPr bwMode="auto">
          <a:xfrm>
            <a:off x="7425559" y="4615555"/>
            <a:ext cx="1450428" cy="2242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-112\Documents\Конференции\Марч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990" y="1024376"/>
            <a:ext cx="2125389" cy="2990126"/>
          </a:xfrm>
          <a:prstGeom prst="rect">
            <a:avLst/>
          </a:prstGeom>
          <a:noFill/>
        </p:spPr>
      </p:pic>
      <p:pic>
        <p:nvPicPr>
          <p:cNvPr id="1027" name="Picture 3" descr="C:\Users\ДС-112\Documents\Конференции\сертификат ММСО 2020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73" y="4303986"/>
            <a:ext cx="3052835" cy="2159875"/>
          </a:xfrm>
          <a:prstGeom prst="rect">
            <a:avLst/>
          </a:prstGeom>
          <a:noFill/>
        </p:spPr>
      </p:pic>
      <p:pic>
        <p:nvPicPr>
          <p:cNvPr id="1029" name="Picture 5" descr="https://ds112.centerstart.ru/sites/ds112.centerstart.ru/files/archive/img_20190401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004" y="1047094"/>
            <a:ext cx="2161955" cy="3009682"/>
          </a:xfrm>
          <a:prstGeom prst="rect">
            <a:avLst/>
          </a:prstGeom>
          <a:noFill/>
        </p:spPr>
      </p:pic>
      <p:pic>
        <p:nvPicPr>
          <p:cNvPr id="2" name="Picture 2" descr="C:\Users\ДС-112\Documents\Конференции\Марчекно Дагомыс_page-0001.jpg"/>
          <p:cNvPicPr>
            <a:picLocks noChangeAspect="1" noChangeArrowheads="1"/>
          </p:cNvPicPr>
          <p:nvPr/>
        </p:nvPicPr>
        <p:blipFill>
          <a:blip r:embed="rId5" cstate="print"/>
          <a:srcRect l="6745" t="2633" r="5344" b="2579"/>
          <a:stretch>
            <a:fillRect/>
          </a:stretch>
        </p:blipFill>
        <p:spPr bwMode="auto">
          <a:xfrm rot="16200000">
            <a:off x="5894859" y="3863996"/>
            <a:ext cx="2225828" cy="3105805"/>
          </a:xfrm>
          <a:prstGeom prst="rect">
            <a:avLst/>
          </a:prstGeom>
          <a:noFill/>
        </p:spPr>
      </p:pic>
      <p:pic>
        <p:nvPicPr>
          <p:cNvPr id="1028" name="Picture 4" descr="C:\Users\ДС-112\Documents\Конференции\Свиридова Виктория Александровна ИТНШ 2020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469" y="988432"/>
            <a:ext cx="2112579" cy="298598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973237" y="191070"/>
            <a:ext cx="6747682" cy="66874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Дессиминация</a:t>
            </a:r>
            <a:r>
              <a:rPr lang="ru-RU" sz="2800" b="1" dirty="0" smtClean="0"/>
              <a:t> инновационного опыта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ДС-112\Documents\Конференции\Требенкова Дарья Александровна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91" y="1943264"/>
            <a:ext cx="2543879" cy="3600000"/>
          </a:xfrm>
          <a:prstGeom prst="rect">
            <a:avLst/>
          </a:prstGeom>
          <a:noFill/>
        </p:spPr>
      </p:pic>
      <p:pic>
        <p:nvPicPr>
          <p:cNvPr id="8195" name="Picture 3" descr="https://ds112.centerstart.ru/sites/ds112.centerstart.ru/files/archive/%D0%9C%D0%BE%D0%B7%D0%B5%D1%80%20%D0%9B%D1%83%D1%87%D1%88%D0%B8%D0%B9%20%D1%83%D1%80%D0%BE%D0%BA.jpeg"/>
          <p:cNvPicPr>
            <a:picLocks noChangeAspect="1" noChangeArrowheads="1"/>
          </p:cNvPicPr>
          <p:nvPr/>
        </p:nvPicPr>
        <p:blipFill>
          <a:blip r:embed="rId3" cstate="print"/>
          <a:srcRect r="4023"/>
          <a:stretch>
            <a:fillRect/>
          </a:stretch>
        </p:blipFill>
        <p:spPr bwMode="auto">
          <a:xfrm>
            <a:off x="3419039" y="1904960"/>
            <a:ext cx="2508797" cy="3597205"/>
          </a:xfrm>
          <a:prstGeom prst="rect">
            <a:avLst/>
          </a:prstGeom>
          <a:noFill/>
        </p:spPr>
      </p:pic>
      <p:pic>
        <p:nvPicPr>
          <p:cNvPr id="2050" name="Picture 2" descr="C:\Users\ДС-112\Documents\Конференции\Свиридова Виктория Александровна управленческая находка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619" y="1965227"/>
            <a:ext cx="2543879" cy="3600000"/>
          </a:xfrm>
          <a:prstGeom prst="rect">
            <a:avLst/>
          </a:prstGeom>
          <a:noFill/>
        </p:spPr>
      </p:pic>
      <p:pic>
        <p:nvPicPr>
          <p:cNvPr id="5" name="Picture 3" descr="C:\Users\ДС-112\Documents\Конференции\Филькова_page-0001.jpg"/>
          <p:cNvPicPr>
            <a:picLocks noChangeAspect="1" noChangeArrowheads="1"/>
          </p:cNvPicPr>
          <p:nvPr/>
        </p:nvPicPr>
        <p:blipFill>
          <a:blip r:embed="rId5" cstate="print"/>
          <a:srcRect l="8369" t="4357" r="10996" b="5883"/>
          <a:stretch>
            <a:fillRect/>
          </a:stretch>
        </p:blipFill>
        <p:spPr bwMode="auto">
          <a:xfrm>
            <a:off x="6618530" y="1927140"/>
            <a:ext cx="2525470" cy="363808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973237" y="395785"/>
            <a:ext cx="6747682" cy="900751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Участие в фестивалях, профессиональных конкурсах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Freeform 11" descr="© INSCALE GmbH, 26.05.2010&#10;http://www.presentationload.com/"/>
          <p:cNvSpPr>
            <a:spLocks/>
          </p:cNvSpPr>
          <p:nvPr/>
        </p:nvSpPr>
        <p:spPr bwMode="gray">
          <a:xfrm>
            <a:off x="0" y="3316111"/>
            <a:ext cx="4469109" cy="1224385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gray">
          <a:xfrm>
            <a:off x="425669" y="1044463"/>
            <a:ext cx="4020207" cy="3322586"/>
            <a:chOff x="927" y="1024"/>
            <a:chExt cx="3094" cy="2747"/>
          </a:xfrm>
        </p:grpSpPr>
        <p:sp>
          <p:nvSpPr>
            <p:cNvPr id="12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uppieren 34"/>
          <p:cNvGrpSpPr/>
          <p:nvPr/>
        </p:nvGrpSpPr>
        <p:grpSpPr>
          <a:xfrm>
            <a:off x="3925614" y="1481958"/>
            <a:ext cx="5218385" cy="792609"/>
            <a:chOff x="-4335508" y="1387365"/>
            <a:chExt cx="13878158" cy="792609"/>
          </a:xfrm>
        </p:grpSpPr>
        <p:sp>
          <p:nvSpPr>
            <p:cNvPr id="21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hteck 25"/>
            <p:cNvSpPr/>
            <p:nvPr/>
          </p:nvSpPr>
          <p:spPr bwMode="gray">
            <a:xfrm>
              <a:off x="-4335508" y="1387365"/>
              <a:ext cx="13878158" cy="792609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Внедрить в систему  работы   Центра  развития семьи  встречи,  организованные  в технологиях педагогической  синергетики; </a:t>
              </a:r>
              <a:endParaRPr lang="de-DE" sz="1600" b="1" dirty="0"/>
            </a:p>
          </p:txBody>
        </p:sp>
      </p:grpSp>
      <p:sp>
        <p:nvSpPr>
          <p:cNvPr id="20" name="Line 19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5075853" y="2639185"/>
            <a:ext cx="3746414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8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6270171" y="3350662"/>
            <a:ext cx="2552096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hteck 33"/>
          <p:cNvSpPr/>
          <p:nvPr/>
        </p:nvSpPr>
        <p:spPr bwMode="gray">
          <a:xfrm>
            <a:off x="2599012" y="2916620"/>
            <a:ext cx="1641913" cy="350865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020-2021</a:t>
            </a:r>
            <a:endParaRPr lang="de-DE" sz="24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4345" y="2686947"/>
            <a:ext cx="4729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Произвести  переиздание  методического сборника работы  с родителями   в  расширенном и дополненном  варианте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1283" y="3862552"/>
            <a:ext cx="479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Провести   родительскую  конференцию  с привлечением ученых, врачей, мастеров   педагогического  и  психологического  труда,  представителей  Краснодарского  научно-методического  центра.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16167" y="5298831"/>
            <a:ext cx="5927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мероприятия  по  распространению  полученного  инновационного  опыта  в сети   инновационных  дошкольных  организаций   г.Краснодара.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3237" y="395786"/>
            <a:ext cx="6747682" cy="58685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Задачи </a:t>
            </a:r>
            <a:r>
              <a:rPr lang="en-US" sz="2800" dirty="0" smtClean="0"/>
              <a:t>II </a:t>
            </a:r>
            <a:r>
              <a:rPr lang="ru-RU" sz="2800" dirty="0" smtClean="0"/>
              <a:t>этапа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8345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30367" y="3284971"/>
            <a:ext cx="2429302" cy="242930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8D8F6"/>
              </a:solidFill>
            </a:endParaRPr>
          </a:p>
        </p:txBody>
      </p:sp>
      <p:pic>
        <p:nvPicPr>
          <p:cNvPr id="8" name="Picture 8" descr="https://ds112.centerstart.ru/sites/ds112.centerstart.ru/files/styles/logo_100_x_100/public/dir/logo/%D0%BB%D0%BE%D0%B3%D0%BE%D1%82%D0%B8%D0%BF.jpg?itok=tnDKnZ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0" y="3799491"/>
            <a:ext cx="1355834" cy="135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qrcoder.ru/code/?https%3A%2F%2Fds112.centerstar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919"/>
            <a:ext cx="1821081" cy="182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1013" y="3618537"/>
            <a:ext cx="1692557" cy="99440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2200" b="1" dirty="0" smtClean="0">
                <a:solidFill>
                  <a:srgbClr val="123B67"/>
                </a:solidFill>
                <a:latin typeface="Arial" pitchFamily="34" charset="0"/>
                <a:cs typeface="Arial" pitchFamily="34" charset="0"/>
              </a:rPr>
              <a:t>МБДОУ № 112</a:t>
            </a:r>
            <a:endParaRPr lang="ru-RU" sz="2200" b="1" dirty="0">
              <a:solidFill>
                <a:srgbClr val="12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7828" y="3543004"/>
            <a:ext cx="2049518" cy="193916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123B67"/>
                </a:solidFill>
              </a:rPr>
              <a:t>Открыт для сотрудничества</a:t>
            </a:r>
            <a:endParaRPr lang="ru-RU" sz="2000" b="1" dirty="0">
              <a:solidFill>
                <a:srgbClr val="123B67"/>
              </a:solidFill>
            </a:endParaRPr>
          </a:p>
        </p:txBody>
      </p:sp>
      <p:pic>
        <p:nvPicPr>
          <p:cNvPr id="10" name="Picture 12" descr="http://qrcoder.ru/code/?https%3A%2F%2Fwww.instagram.com%2Fsad_112.krasnodar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6" y="5013435"/>
            <a:ext cx="1844565" cy="1844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qrcoder.ru/code/?https%3A%2F%2Fwww.facebook.com%2Fgroups%2F2137942153106185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22" y="5029363"/>
            <a:ext cx="1828637" cy="1828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qrcoder.ru/code/?https%3A%2F%2Fwww.youtube.com%2Fchannel%2FUCPGVrtUNLPV3otVk9VBe2Bg%3Fview_as%3Dsubscriber&amp;4&amp;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4028" y="5108028"/>
            <a:ext cx="1749972" cy="1749972"/>
          </a:xfrm>
          <a:prstGeom prst="rect">
            <a:avLst/>
          </a:prstGeom>
          <a:noFill/>
        </p:spPr>
      </p:pic>
      <p:pic>
        <p:nvPicPr>
          <p:cNvPr id="13" name="Picture 6" descr="https://ds112.centerstart.ru/sites/ds01.centerstart.ru/files/dir/in_s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59" y="5993725"/>
            <a:ext cx="675089" cy="67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ds112.centerstart.ru/sites/ds112.centerstart.ru/files/archive/%D1%84%D0%B5%D0%B9%D1%81%D0%B1%D1%83%D0%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11" y="5560971"/>
            <a:ext cx="595341" cy="589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112.centerstart.ru/sites/ds01.centerstart.ru/files/dir/youtub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1" y="4581086"/>
            <a:ext cx="591526" cy="591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78925" y="997528"/>
            <a:ext cx="6960359" cy="2196050"/>
            <a:chOff x="794524" y="4171803"/>
            <a:chExt cx="8499467" cy="19186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4524" y="4762454"/>
              <a:ext cx="8499467" cy="1328023"/>
            </a:xfrm>
            <a:prstGeom prst="roundRect">
              <a:avLst/>
            </a:prstGeom>
            <a:solidFill>
              <a:srgbClr val="FF9933">
                <a:alpha val="50196"/>
              </a:srgbClr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Разработать </a:t>
              </a:r>
              <a:r>
                <a:rPr lang="ru-RU" sz="2400" dirty="0"/>
                <a:t>и апробировать </a:t>
              </a:r>
              <a:r>
                <a:rPr lang="ru-RU" sz="2400" dirty="0" smtClean="0"/>
                <a:t>систему деятельности родительского сообщества, основанного на принципах самоорганизации</a:t>
              </a:r>
              <a:endParaRPr lang="ru-RU" sz="24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352431" y="4171803"/>
              <a:ext cx="5472608" cy="432048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ЦЕЛЬ ИННОВАЦИОННОЙ ДЕЯТЕЛЬНОСТИ</a:t>
              </a:r>
              <a:endParaRPr lang="ru-RU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185338" y="4084196"/>
            <a:ext cx="4613424" cy="494508"/>
          </a:xfrm>
          <a:prstGeom prst="roundRect">
            <a:avLst/>
          </a:prstGeom>
          <a:solidFill>
            <a:srgbClr val="708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ОСНОВНАЯ ИДЕЯ ИННОВАЦИИ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4334" y="4746587"/>
            <a:ext cx="7044520" cy="919401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Состоит в развитии родительского сообщества в ДОО, как коллективного субъекта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92824" y="4094328"/>
            <a:ext cx="6537626" cy="919401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Создание методического обеспечения работы центра развития семьи</a:t>
            </a:r>
            <a:endParaRPr lang="ru-RU" sz="2400" dirty="0"/>
          </a:p>
        </p:txBody>
      </p:sp>
      <p:grpSp>
        <p:nvGrpSpPr>
          <p:cNvPr id="7" name="Группа 10"/>
          <p:cNvGrpSpPr/>
          <p:nvPr/>
        </p:nvGrpSpPr>
        <p:grpSpPr>
          <a:xfrm>
            <a:off x="2292823" y="504955"/>
            <a:ext cx="6619165" cy="3266826"/>
            <a:chOff x="2155282" y="4844297"/>
            <a:chExt cx="6619165" cy="188092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55282" y="5504368"/>
              <a:ext cx="6441743" cy="529359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1. Пилотная апробация системы работы центра развития семьи</a:t>
              </a:r>
              <a:endParaRPr lang="ru-RU" sz="24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695505" y="4844297"/>
              <a:ext cx="5472608" cy="478257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Задачи 1 этапа инновационной деятельности</a:t>
              </a:r>
              <a:endParaRPr lang="ru-RU" sz="28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82578" y="6195863"/>
              <a:ext cx="6591869" cy="529359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2. Разработка и внедрение диагностического мониторинга</a:t>
              </a:r>
              <a:endParaRPr lang="ru-RU" sz="2400" dirty="0"/>
            </a:p>
          </p:txBody>
        </p:sp>
      </p:grpSp>
      <p:sp>
        <p:nvSpPr>
          <p:cNvPr id="12" name="Стрелка вправо с вырезом 11"/>
          <p:cNvSpPr/>
          <p:nvPr/>
        </p:nvSpPr>
        <p:spPr>
          <a:xfrm rot="5400000">
            <a:off x="7673571" y="2237291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7661963" y="1044445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7729344" y="4696006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703141" y="3481511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3767" y="5431809"/>
            <a:ext cx="6580844" cy="5107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4. Распространение полученных результатов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1828800" y="2552130"/>
            <a:ext cx="6755642" cy="430586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9338" y="5738813"/>
            <a:ext cx="228600" cy="228600"/>
            <a:chOff x="2016" y="1920"/>
            <a:chExt cx="1680" cy="1680"/>
          </a:xfrm>
        </p:grpSpPr>
        <p:sp>
          <p:nvSpPr>
            <p:cNvPr id="440325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26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27" name="AutoShape 7"/>
          <p:cNvCxnSpPr>
            <a:cxnSpLocks noChangeShapeType="1"/>
            <a:endCxn id="440325" idx="0"/>
          </p:cNvCxnSpPr>
          <p:nvPr/>
        </p:nvCxnSpPr>
        <p:spPr bwMode="gray">
          <a:xfrm>
            <a:off x="1143000" y="5243513"/>
            <a:ext cx="20638" cy="495300"/>
          </a:xfrm>
          <a:prstGeom prst="straightConnector1">
            <a:avLst/>
          </a:prstGeom>
          <a:noFill/>
          <a:ln w="38100" cap="rnd">
            <a:solidFill>
              <a:srgbClr val="2EB9B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28" name="AutoShape 8"/>
          <p:cNvSpPr>
            <a:spLocks noChangeArrowheads="1"/>
          </p:cNvSpPr>
          <p:nvPr/>
        </p:nvSpPr>
        <p:spPr bwMode="gray">
          <a:xfrm flipH="1">
            <a:off x="1295400" y="5272088"/>
            <a:ext cx="7197725" cy="106680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gray">
          <a:xfrm>
            <a:off x="2254161" y="5431144"/>
            <a:ext cx="5811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Уровень  взрослого ученика</a:t>
            </a:r>
            <a:endParaRPr lang="ru-RU" sz="2400" b="1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11338" y="4519613"/>
            <a:ext cx="228600" cy="228600"/>
            <a:chOff x="2016" y="1920"/>
            <a:chExt cx="1680" cy="1680"/>
          </a:xfrm>
        </p:grpSpPr>
        <p:sp>
          <p:nvSpPr>
            <p:cNvPr id="440332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34" name="AutoShape 14"/>
          <p:cNvCxnSpPr>
            <a:cxnSpLocks noChangeShapeType="1"/>
            <a:endCxn id="440332" idx="0"/>
          </p:cNvCxnSpPr>
          <p:nvPr/>
        </p:nvCxnSpPr>
        <p:spPr bwMode="gray">
          <a:xfrm flipH="1">
            <a:off x="1925638" y="4081165"/>
            <a:ext cx="1588" cy="438448"/>
          </a:xfrm>
          <a:prstGeom prst="straightConnector1">
            <a:avLst/>
          </a:prstGeom>
          <a:noFill/>
          <a:ln w="38100" cap="rnd">
            <a:solidFill>
              <a:srgbClr val="92D36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35" name="AutoShape 15"/>
          <p:cNvSpPr>
            <a:spLocks noChangeArrowheads="1"/>
          </p:cNvSpPr>
          <p:nvPr/>
        </p:nvSpPr>
        <p:spPr bwMode="gray">
          <a:xfrm flipH="1">
            <a:off x="2057400" y="4100513"/>
            <a:ext cx="643413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gray">
          <a:xfrm>
            <a:off x="3346130" y="4299235"/>
            <a:ext cx="4532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решения  новых  задач</a:t>
            </a:r>
            <a:endParaRPr lang="ru-RU" sz="2400" b="1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649538" y="3371850"/>
            <a:ext cx="228600" cy="228600"/>
            <a:chOff x="2016" y="1920"/>
            <a:chExt cx="1680" cy="1680"/>
          </a:xfrm>
        </p:grpSpPr>
        <p:sp>
          <p:nvSpPr>
            <p:cNvPr id="440339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1" name="AutoShape 21"/>
          <p:cNvCxnSpPr>
            <a:cxnSpLocks noChangeShapeType="1"/>
          </p:cNvCxnSpPr>
          <p:nvPr/>
        </p:nvCxnSpPr>
        <p:spPr bwMode="gray">
          <a:xfrm flipH="1">
            <a:off x="2763840" y="2938165"/>
            <a:ext cx="1586" cy="430510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2" name="AutoShape 22"/>
          <p:cNvSpPr>
            <a:spLocks noChangeArrowheads="1"/>
          </p:cNvSpPr>
          <p:nvPr/>
        </p:nvSpPr>
        <p:spPr bwMode="gray">
          <a:xfrm flipH="1">
            <a:off x="2895600" y="2933700"/>
            <a:ext cx="5600700" cy="1066800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gray">
          <a:xfrm>
            <a:off x="3049628" y="3241605"/>
            <a:ext cx="546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решения  групповых проблем</a:t>
            </a:r>
            <a:endParaRPr lang="ru-RU" sz="2400" b="1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25838" y="2192338"/>
            <a:ext cx="228600" cy="228600"/>
            <a:chOff x="2016" y="1920"/>
            <a:chExt cx="1680" cy="1680"/>
          </a:xfrm>
        </p:grpSpPr>
        <p:sp>
          <p:nvSpPr>
            <p:cNvPr id="440346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8" name="AutoShape 28"/>
          <p:cNvCxnSpPr>
            <a:cxnSpLocks noChangeShapeType="1"/>
            <a:endCxn id="440346" idx="0"/>
          </p:cNvCxnSpPr>
          <p:nvPr/>
        </p:nvCxnSpPr>
        <p:spPr bwMode="gray">
          <a:xfrm flipH="1">
            <a:off x="3640138" y="1761828"/>
            <a:ext cx="1588" cy="430510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9" name="AutoShape 29"/>
          <p:cNvSpPr>
            <a:spLocks noChangeArrowheads="1"/>
          </p:cNvSpPr>
          <p:nvPr/>
        </p:nvSpPr>
        <p:spPr bwMode="gray">
          <a:xfrm flipH="1">
            <a:off x="3771900" y="1754188"/>
            <a:ext cx="4727575" cy="1066800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50" name="Text Box 30"/>
          <p:cNvSpPr txBox="1">
            <a:spLocks noChangeArrowheads="1"/>
          </p:cNvSpPr>
          <p:nvPr/>
        </p:nvSpPr>
        <p:spPr bwMode="gray">
          <a:xfrm>
            <a:off x="4023382" y="1843727"/>
            <a:ext cx="431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проявления  личной  </a:t>
            </a:r>
          </a:p>
          <a:p>
            <a:pPr algn="ctr"/>
            <a:r>
              <a:rPr lang="ru-RU" sz="2400" b="1" dirty="0" smtClean="0"/>
              <a:t>инициативы  родителя</a:t>
            </a:r>
            <a:endParaRPr lang="ru-RU" sz="2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64055" y="163774"/>
            <a:ext cx="6747682" cy="113276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Процесс развития родительского сообщества</a:t>
            </a:r>
            <a:endParaRPr lang="ru-RU" sz="2800" dirty="0"/>
          </a:p>
        </p:txBody>
      </p:sp>
      <p:sp>
        <p:nvSpPr>
          <p:cNvPr id="35" name="Стрелка вверх 34"/>
          <p:cNvSpPr/>
          <p:nvPr/>
        </p:nvSpPr>
        <p:spPr>
          <a:xfrm rot="2141672">
            <a:off x="2154069" y="1164744"/>
            <a:ext cx="504967" cy="5107841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33600" y="4643715"/>
            <a:ext cx="5794375" cy="555625"/>
            <a:chOff x="1248" y="1440"/>
            <a:chExt cx="3650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69" y="1482"/>
              <a:ext cx="31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творческого развития и экспериментирования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29115"/>
            <a:ext cx="9920288" cy="555625"/>
            <a:chOff x="1248" y="2030"/>
            <a:chExt cx="6249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2" y="2072"/>
              <a:ext cx="58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 укрепление здоровья и физического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67315"/>
            <a:ext cx="9350375" cy="555625"/>
            <a:chOff x="1248" y="2640"/>
            <a:chExt cx="5890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1" y="2682"/>
              <a:ext cx="53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решение проблем психического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805515"/>
            <a:ext cx="7064375" cy="555625"/>
            <a:chOff x="1248" y="3230"/>
            <a:chExt cx="4450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40" y="3272"/>
              <a:ext cx="39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развитие мышления и речи ребенка дошкольного возраста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133600" y="5504140"/>
            <a:ext cx="6088063" cy="555625"/>
            <a:chOff x="1248" y="3230"/>
            <a:chExt cx="3835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79" y="3282"/>
              <a:ext cx="3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подготовки к школе и познавательного развития 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973237" y="395786"/>
            <a:ext cx="6747682" cy="113276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Диагностика родительских ожиданий на содержание ЦРС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25464454"/>
              </p:ext>
            </p:extLst>
          </p:nvPr>
        </p:nvGraphicFramePr>
        <p:xfrm>
          <a:off x="1719618" y="1801504"/>
          <a:ext cx="7424382" cy="474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3237" y="218364"/>
            <a:ext cx="6870512" cy="131018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Результаты диагностики по методике </a:t>
            </a:r>
            <a:r>
              <a:rPr lang="ru-RU" sz="2800" b="1" dirty="0" err="1" smtClean="0"/>
              <a:t>Э.Г.Эйдемиллера</a:t>
            </a:r>
            <a:r>
              <a:rPr lang="ru-RU" sz="2800" b="1" dirty="0" smtClean="0"/>
              <a:t> «Анализ семейных взаимоотношений»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427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-627797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gray">
          <a:xfrm>
            <a:off x="2425536" y="2634670"/>
            <a:ext cx="565200" cy="644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739487" y="5520913"/>
            <a:ext cx="5404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u="sng" dirty="0" smtClean="0"/>
              <a:t>Клубный час: </a:t>
            </a:r>
            <a:r>
              <a:rPr lang="ru-RU" b="1" dirty="0" smtClean="0"/>
              <a:t>«Космическая экспедиция»</a:t>
            </a:r>
          </a:p>
          <a:p>
            <a:pPr>
              <a:buFontTx/>
              <a:buChar char="-"/>
            </a:pPr>
            <a:r>
              <a:rPr lang="ru-RU" b="1" dirty="0" smtClean="0"/>
              <a:t>«Путешествия  правилам безопасности»</a:t>
            </a:r>
          </a:p>
          <a:p>
            <a:pPr>
              <a:buFontTx/>
              <a:buChar char="-"/>
            </a:pPr>
            <a:r>
              <a:rPr lang="ru-RU" b="1" dirty="0" smtClean="0"/>
              <a:t>«Зимушка-зима»; «Цветочная феерия»</a:t>
            </a:r>
            <a:endParaRPr lang="ru-RU" b="1" dirty="0"/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gray">
          <a:xfrm>
            <a:off x="2462168" y="5598593"/>
            <a:ext cx="565200" cy="644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gray">
          <a:xfrm>
            <a:off x="2423307" y="4569321"/>
            <a:ext cx="565200" cy="644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gray">
          <a:xfrm>
            <a:off x="2446243" y="3635162"/>
            <a:ext cx="565200" cy="644400"/>
          </a:xfrm>
          <a:prstGeom prst="rect">
            <a:avLst/>
          </a:prstGeom>
          <a:gradFill rotWithShape="1">
            <a:gsLst>
              <a:gs pos="0">
                <a:srgbClr val="3279D8"/>
              </a:gs>
              <a:gs pos="100000">
                <a:srgbClr val="3279D8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448518" y="1644865"/>
            <a:ext cx="565200" cy="6444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4180" y="218364"/>
            <a:ext cx="6747682" cy="736979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План встреч с родителями</a:t>
            </a:r>
            <a:endParaRPr lang="ru-RU" sz="28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21373" y="4581492"/>
            <a:ext cx="39714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u="sng" dirty="0" smtClean="0"/>
              <a:t>Мировое кафе</a:t>
            </a:r>
          </a:p>
          <a:p>
            <a:r>
              <a:rPr lang="ru-RU" b="1" dirty="0" smtClean="0"/>
              <a:t>«Отношение родителей и детей»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875964" y="3778550"/>
            <a:ext cx="4192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Встреча с родителями</a:t>
            </a:r>
            <a:endParaRPr lang="ru-RU" b="1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875964" y="2811833"/>
            <a:ext cx="4262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Детско-родительская встреча</a:t>
            </a:r>
            <a:endParaRPr lang="ru-RU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48668" y="1745033"/>
            <a:ext cx="52953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Проведение встреч, </a:t>
            </a:r>
          </a:p>
          <a:p>
            <a:r>
              <a:rPr lang="ru-RU" b="1" dirty="0" smtClean="0"/>
              <a:t>где руководителем является сам родитель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1903135" y="1600502"/>
            <a:ext cx="484632" cy="4699782"/>
          </a:xfrm>
          <a:prstGeom prst="upArrow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 изображении может находиться: 1 человек, сидит, ребенок и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62" b="10522"/>
          <a:stretch/>
        </p:blipFill>
        <p:spPr bwMode="auto">
          <a:xfrm>
            <a:off x="193963" y="4128655"/>
            <a:ext cx="2905087" cy="249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 изображении может находиться: 4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07"/>
          <a:stretch/>
        </p:blipFill>
        <p:spPr bwMode="auto">
          <a:xfrm>
            <a:off x="6187163" y="1606190"/>
            <a:ext cx="2715843" cy="192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а изображении может находиться: 3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46"/>
          <a:stretch/>
        </p:blipFill>
        <p:spPr bwMode="auto">
          <a:xfrm>
            <a:off x="6233374" y="5241700"/>
            <a:ext cx="2669631" cy="15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а изображении может находиться: 3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1"/>
          <a:stretch/>
        </p:blipFill>
        <p:spPr bwMode="auto">
          <a:xfrm>
            <a:off x="6187162" y="3611509"/>
            <a:ext cx="2715843" cy="1549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На изображении может находиться: 4 человека, люди сидят и сто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7" t="-605" r="11792" b="605"/>
          <a:stretch/>
        </p:blipFill>
        <p:spPr bwMode="auto">
          <a:xfrm>
            <a:off x="3325926" y="1606190"/>
            <a:ext cx="2683598" cy="212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На изображении может находиться: 6 человек, люди улыбаются, люди сидят и в помещени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1" b="4236"/>
          <a:stretch/>
        </p:blipFill>
        <p:spPr bwMode="auto">
          <a:xfrm>
            <a:off x="101303" y="1595547"/>
            <a:ext cx="3045968" cy="213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На изображении может находиться: 2 человека, люди сидя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72" b="4786"/>
          <a:stretch/>
        </p:blipFill>
        <p:spPr bwMode="auto">
          <a:xfrm>
            <a:off x="3408376" y="3960253"/>
            <a:ext cx="2521369" cy="2731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731681" y="48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Клубный час» как одна из форм взаимодействия с родителями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На изображении может находиться: 2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8" t="20192" r="15964" b="13971"/>
          <a:stretch/>
        </p:blipFill>
        <p:spPr bwMode="auto">
          <a:xfrm>
            <a:off x="4544291" y="2507673"/>
            <a:ext cx="1995055" cy="1136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-hel2-1.xx.fbcdn.net/v/t1.0-9/90634047_2598752846903006_4937301224442560512_n.jpg?_nc_cat=107&amp;_nc_sid=b9115d&amp;_nc_ohc=IHLHGuc9DIEAX9YVLnS&amp;_nc_ht=scontent-hel2-1.xx&amp;oh=46519ca70b3a0ae13020a4bb76cde7be&amp;oe=5F557A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08"/>
          <a:stretch>
            <a:fillRect/>
          </a:stretch>
        </p:blipFill>
        <p:spPr bwMode="auto">
          <a:xfrm>
            <a:off x="4558145" y="1246910"/>
            <a:ext cx="1978871" cy="1197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content.fhel3-1.fna.fbcdn.net/v/t1.0-9/89501977_2964523690277720_8160021838982807552_o.jpg?_nc_cat=106&amp;_nc_sid=b9115d&amp;_nc_ohc=4jMZmnRB9qQAX_TP8BS&amp;_nc_ht=scontent.fhel3-1.fna&amp;oh=26c88edabdad1a9ef48950925bfe01e4&amp;oe=5F56EE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1" y="5091889"/>
            <a:ext cx="2767895" cy="155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>
          <a:xfrm>
            <a:off x="472966" y="-66314"/>
            <a:ext cx="8276896" cy="135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анализ проведения «Клубного часа»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На изображении может находиться: 1 человек, сидит, ест и ребенок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5" t="5928" b="11452"/>
          <a:stretch>
            <a:fillRect/>
          </a:stretch>
        </p:blipFill>
        <p:spPr bwMode="auto">
          <a:xfrm>
            <a:off x="180110" y="5151247"/>
            <a:ext cx="3020290" cy="1512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На изображении может находиться: 1 человек, стои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20" y="1233159"/>
            <a:ext cx="1954324" cy="2601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hel2-1.xx.fbcdn.net/v/t1.0-9/89875258_2964523580277731_8683457418971054080_o.jpg?_nc_cat=108&amp;_nc_sid=b9115d&amp;_nc_ohc=-a6x0Oo15jEAX89S6_v&amp;_nc_ht=scontent-hel2-1.xx&amp;oh=553e6c67fce65b56c00196e33c4b411b&amp;oe=5F5668C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" y="3374102"/>
            <a:ext cx="3013671" cy="169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266"/>
          <a:stretch/>
        </p:blipFill>
        <p:spPr bwMode="auto">
          <a:xfrm>
            <a:off x="6610478" y="3132624"/>
            <a:ext cx="2398031" cy="1719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7"/>
          <a:stretch>
            <a:fillRect/>
          </a:stretch>
        </p:blipFill>
        <p:spPr bwMode="auto">
          <a:xfrm>
            <a:off x="4544290" y="3685309"/>
            <a:ext cx="1979249" cy="136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На изображении может находиться: 5 человек, люди сидят, стол, ребенок и в помещени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9" t="-2542" r="18660" b="2542"/>
          <a:stretch/>
        </p:blipFill>
        <p:spPr bwMode="auto">
          <a:xfrm>
            <a:off x="63831" y="1563614"/>
            <a:ext cx="2103746" cy="174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1046727" y="3384687"/>
            <a:ext cx="4258401" cy="242567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21290243">
            <a:off x="2375936" y="3567301"/>
            <a:ext cx="2409910" cy="15154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анализируются </a:t>
            </a:r>
            <a:r>
              <a:rPr lang="ru-RU" sz="1400" dirty="0">
                <a:latin typeface="Arial Black" panose="020B0A04020102020204" pitchFamily="34" charset="0"/>
              </a:rPr>
              <a:t>результаты клубного </a:t>
            </a:r>
            <a:r>
              <a:rPr lang="ru-RU" sz="1400" dirty="0" smtClean="0">
                <a:latin typeface="Arial Black" panose="020B0A04020102020204" pitchFamily="34" charset="0"/>
              </a:rPr>
              <a:t>часа, </a:t>
            </a:r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</a:rPr>
              <a:t>планируются дальнейшие действия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34" name="Picture 14" descr="На изображении может находиться: один или несколько человек, ребенок и в помещени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7" r="18518"/>
          <a:stretch/>
        </p:blipFill>
        <p:spPr bwMode="auto">
          <a:xfrm>
            <a:off x="6608618" y="1340723"/>
            <a:ext cx="2355273" cy="1679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На изображении может находиться: 1 человек, стоит и в помещени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641" t="14773" r="659" b="27685"/>
          <a:stretch/>
        </p:blipFill>
        <p:spPr bwMode="auto">
          <a:xfrm>
            <a:off x="6622473" y="4987636"/>
            <a:ext cx="2335441" cy="1704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460</Words>
  <Application>Microsoft Office PowerPoint</Application>
  <PresentationFormat>Экран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муниципального образования город Краснодар «Детский сад комбинированного вида №112» </vt:lpstr>
      <vt:lpstr>Слайд 2</vt:lpstr>
      <vt:lpstr>Слайд 3</vt:lpstr>
      <vt:lpstr>Слайд 4</vt:lpstr>
      <vt:lpstr>Слайд 5</vt:lpstr>
      <vt:lpstr>Слайд 6</vt:lpstr>
      <vt:lpstr>Слайд 7</vt:lpstr>
      <vt:lpstr>«Клубный час» как одна из форм взаимодействия с родителями</vt:lpstr>
      <vt:lpstr>анализ проведения «Клубного часа»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МБДОУ № 112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ДС-112</cp:lastModifiedBy>
  <cp:revision>150</cp:revision>
  <dcterms:created xsi:type="dcterms:W3CDTF">2014-11-21T11:00:06Z</dcterms:created>
  <dcterms:modified xsi:type="dcterms:W3CDTF">2021-01-22T06:13:29Z</dcterms:modified>
</cp:coreProperties>
</file>